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3" r:id="rId3"/>
    <p:sldId id="274" r:id="rId4"/>
    <p:sldId id="275" r:id="rId5"/>
    <p:sldId id="277" r:id="rId6"/>
    <p:sldId id="276" r:id="rId7"/>
    <p:sldId id="272" r:id="rId8"/>
    <p:sldId id="278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D737-E919-41F0-A051-DC452A059D41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BDFD-BAEB-482B-A161-B5657B9C8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74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D737-E919-41F0-A051-DC452A059D41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BDFD-BAEB-482B-A161-B5657B9C8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49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D737-E919-41F0-A051-DC452A059D41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BDFD-BAEB-482B-A161-B5657B9C810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2939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D737-E919-41F0-A051-DC452A059D41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BDFD-BAEB-482B-A161-B5657B9C8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292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D737-E919-41F0-A051-DC452A059D41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BDFD-BAEB-482B-A161-B5657B9C810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2055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D737-E919-41F0-A051-DC452A059D41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BDFD-BAEB-482B-A161-B5657B9C8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853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D737-E919-41F0-A051-DC452A059D41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BDFD-BAEB-482B-A161-B5657B9C8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478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D737-E919-41F0-A051-DC452A059D41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BDFD-BAEB-482B-A161-B5657B9C8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826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D737-E919-41F0-A051-DC452A059D41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BDFD-BAEB-482B-A161-B5657B9C8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390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D737-E919-41F0-A051-DC452A059D41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BDFD-BAEB-482B-A161-B5657B9C8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31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D737-E919-41F0-A051-DC452A059D41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BDFD-BAEB-482B-A161-B5657B9C8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204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D737-E919-41F0-A051-DC452A059D41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BDFD-BAEB-482B-A161-B5657B9C8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634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D737-E919-41F0-A051-DC452A059D41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BDFD-BAEB-482B-A161-B5657B9C8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97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D737-E919-41F0-A051-DC452A059D41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BDFD-BAEB-482B-A161-B5657B9C8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502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D737-E919-41F0-A051-DC452A059D41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BDFD-BAEB-482B-A161-B5657B9C8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247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D737-E919-41F0-A051-DC452A059D41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BDFD-BAEB-482B-A161-B5657B9C8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3D737-E919-41F0-A051-DC452A059D41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A3ABDFD-BAEB-482B-A161-B5657B9C8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39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246910"/>
            <a:ext cx="7766936" cy="1482436"/>
          </a:xfrm>
        </p:spPr>
        <p:txBody>
          <a:bodyPr/>
          <a:lstStyle/>
          <a:p>
            <a:r>
              <a:rPr lang="ru-RU" dirty="0" smtClean="0"/>
              <a:t>Тема урока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6" y="2854036"/>
            <a:ext cx="7766937" cy="3200399"/>
          </a:xfrm>
        </p:spPr>
        <p:txBody>
          <a:bodyPr>
            <a:noAutofit/>
          </a:bodyPr>
          <a:lstStyle/>
          <a:p>
            <a:r>
              <a:rPr lang="en-US" sz="6600" dirty="0" smtClean="0">
                <a:latin typeface="Berlin Sans FB Demi" panose="020E0802020502020306" pitchFamily="34" charset="0"/>
              </a:rPr>
              <a:t>“</a:t>
            </a:r>
            <a:r>
              <a:rPr lang="ru-RU" sz="6600" dirty="0" smtClean="0"/>
              <a:t>Панорама. </a:t>
            </a:r>
            <a:endParaRPr lang="en-US" sz="6600" dirty="0" smtClean="0">
              <a:latin typeface="Berlin Sans FB Demi" panose="020E0802020502020306" pitchFamily="34" charset="0"/>
            </a:endParaRPr>
          </a:p>
          <a:p>
            <a:r>
              <a:rPr lang="ru-RU" sz="6600" dirty="0" smtClean="0"/>
              <a:t>Бюсты на фасаде здания</a:t>
            </a:r>
            <a:r>
              <a:rPr lang="en-US" sz="6600" dirty="0" smtClean="0">
                <a:latin typeface="Berlin Sans FB Demi" panose="020E0802020502020306" pitchFamily="34" charset="0"/>
              </a:rPr>
              <a:t>”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91403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04800" y="193964"/>
            <a:ext cx="8969202" cy="692727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Павел Степанович Нахимов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86692"/>
            <a:ext cx="4114800" cy="5971308"/>
          </a:xfrm>
        </p:spPr>
      </p:pic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4613563" y="1080655"/>
            <a:ext cx="6525491" cy="55141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7030A0"/>
                </a:solidFill>
              </a:rPr>
              <a:t>Днем и ночью адмирал находился на </a:t>
            </a:r>
            <a:r>
              <a:rPr lang="ru-RU" sz="3600" dirty="0" smtClean="0">
                <a:solidFill>
                  <a:srgbClr val="7030A0"/>
                </a:solidFill>
              </a:rPr>
              <a:t>бастионах, </a:t>
            </a:r>
            <a:r>
              <a:rPr lang="ru-RU" sz="3600" dirty="0">
                <a:solidFill>
                  <a:srgbClr val="7030A0"/>
                </a:solidFill>
              </a:rPr>
              <a:t>распоряжаясь умно, со знанием дела. Он был настоящим другом каждого своего подчиненного. Появляясь в самых опасных местах, личным примером укреплял </a:t>
            </a:r>
            <a:r>
              <a:rPr lang="ru-RU" sz="3600" dirty="0" smtClean="0">
                <a:solidFill>
                  <a:srgbClr val="7030A0"/>
                </a:solidFill>
              </a:rPr>
              <a:t>дух защитников </a:t>
            </a:r>
            <a:r>
              <a:rPr lang="ru-RU" sz="3600" dirty="0">
                <a:solidFill>
                  <a:srgbClr val="7030A0"/>
                </a:solidFill>
              </a:rPr>
              <a:t>города. </a:t>
            </a:r>
          </a:p>
        </p:txBody>
      </p:sp>
    </p:spTree>
    <p:extLst>
      <p:ext uri="{BB962C8B-B14F-4D97-AF65-F5344CB8AC3E}">
        <p14:creationId xmlns:p14="http://schemas.microsoft.com/office/powerpoint/2010/main" val="202141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9382" y="207818"/>
            <a:ext cx="9024620" cy="748146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Владимир Иванович Истомин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" y="955964"/>
            <a:ext cx="4087091" cy="5708072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88873" y="955964"/>
            <a:ext cx="6553200" cy="5708071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В обороне Севастополя Истомин был начальником 4-й дистанции оборонительной линии, куда входил и Малахов курган.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70C0"/>
                </a:solidFill>
              </a:rPr>
              <a:t>«Чистота, порядок, осторожность, дисциплина царствуют на </a:t>
            </a:r>
            <a:r>
              <a:rPr lang="ru-RU" sz="3200" dirty="0" err="1">
                <a:solidFill>
                  <a:srgbClr val="0070C0"/>
                </a:solidFill>
              </a:rPr>
              <a:t>Малаховом</a:t>
            </a:r>
            <a:r>
              <a:rPr lang="ru-RU" sz="3200" dirty="0">
                <a:solidFill>
                  <a:srgbClr val="0070C0"/>
                </a:solidFill>
              </a:rPr>
              <a:t> кургане. И всюду там видна готовность к борьбе и смерти. Курган — это корабль Истомина».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75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4073" y="221674"/>
            <a:ext cx="8899929" cy="1025236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Лев Николаевич Толстой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1108364"/>
            <a:ext cx="4017470" cy="5597236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88873" y="1108365"/>
            <a:ext cx="7204363" cy="5375562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Был </a:t>
            </a:r>
            <a:r>
              <a:rPr lang="ru-RU" sz="3200" dirty="0">
                <a:solidFill>
                  <a:srgbClr val="002060"/>
                </a:solidFill>
              </a:rPr>
              <a:t>поручиком 3-й батареи II-й артиллерийской бригады. Полтора месяца воевал на 4-м бастионе, участвовал в вылазках в расположение вражеских войск.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</a:rPr>
              <a:t>Без суровой, полной опасности жизни в осажденном Севастополе Толстой не смог бы так глубоко проникнуть в самую суть солдатского труда и подвига.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9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382" y="277091"/>
            <a:ext cx="9024620" cy="748143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Федор Михайлович </a:t>
            </a:r>
            <a:r>
              <a:rPr lang="ru-RU" sz="4400" dirty="0" err="1">
                <a:solidFill>
                  <a:srgbClr val="FF0000"/>
                </a:solidFill>
              </a:rPr>
              <a:t>Новосильский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1025235"/>
            <a:ext cx="3962400" cy="597130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47309" y="1025235"/>
            <a:ext cx="6276109" cy="55002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Вице-адмирал, </a:t>
            </a:r>
            <a:r>
              <a:rPr lang="ru-RU" sz="2400" dirty="0">
                <a:solidFill>
                  <a:srgbClr val="7030A0"/>
                </a:solidFill>
              </a:rPr>
              <a:t>начальник 2-й дистанции оборонительной </a:t>
            </a:r>
            <a:r>
              <a:rPr lang="ru-RU" sz="2400" dirty="0" smtClean="0">
                <a:solidFill>
                  <a:srgbClr val="7030A0"/>
                </a:solidFill>
              </a:rPr>
              <a:t>линии </a:t>
            </a:r>
          </a:p>
          <a:p>
            <a:pPr marL="0" indent="0">
              <a:buNone/>
            </a:pPr>
            <a:r>
              <a:rPr lang="ru-RU" sz="2400" u="sng" dirty="0">
                <a:solidFill>
                  <a:srgbClr val="7030A0"/>
                </a:solidFill>
              </a:rPr>
              <a:t>У</a:t>
            </a:r>
            <a:r>
              <a:rPr lang="ru-RU" sz="2400" u="sng" dirty="0" smtClean="0">
                <a:solidFill>
                  <a:srgbClr val="7030A0"/>
                </a:solidFill>
              </a:rPr>
              <a:t>частвовал </a:t>
            </a:r>
            <a:r>
              <a:rPr lang="ru-RU" sz="2400" u="sng" dirty="0">
                <a:solidFill>
                  <a:srgbClr val="7030A0"/>
                </a:solidFill>
              </a:rPr>
              <a:t>в 1829 году в знаменитом </a:t>
            </a:r>
            <a:endParaRPr lang="ru-RU" sz="2400" u="sng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2400" u="sng" dirty="0" smtClean="0">
                <a:solidFill>
                  <a:srgbClr val="7030A0"/>
                </a:solidFill>
              </a:rPr>
              <a:t>бою </a:t>
            </a:r>
            <a:r>
              <a:rPr lang="ru-RU" sz="2400" u="sng" dirty="0">
                <a:solidFill>
                  <a:srgbClr val="7030A0"/>
                </a:solidFill>
              </a:rPr>
              <a:t>брига «Меркурий</a:t>
            </a:r>
            <a:r>
              <a:rPr lang="ru-RU" sz="2400" u="sng" dirty="0" smtClean="0">
                <a:solidFill>
                  <a:srgbClr val="7030A0"/>
                </a:solidFill>
              </a:rPr>
              <a:t>».</a:t>
            </a:r>
            <a:endParaRPr lang="ru-RU" sz="2400" u="sng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2"/>
                </a:solidFill>
              </a:rPr>
              <a:t>В </a:t>
            </a:r>
            <a:r>
              <a:rPr lang="ru-RU" sz="2400" dirty="0">
                <a:solidFill>
                  <a:schemeClr val="accent2"/>
                </a:solidFill>
              </a:rPr>
              <a:t>1853 году — в </a:t>
            </a:r>
            <a:r>
              <a:rPr lang="ru-RU" sz="2400" dirty="0" err="1">
                <a:solidFill>
                  <a:schemeClr val="accent2"/>
                </a:solidFill>
              </a:rPr>
              <a:t>Синопском</a:t>
            </a:r>
            <a:r>
              <a:rPr lang="ru-RU" sz="2400" dirty="0">
                <a:solidFill>
                  <a:schemeClr val="accent2"/>
                </a:solidFill>
              </a:rPr>
              <a:t> сражении, где командовал левой колонной </a:t>
            </a:r>
            <a:r>
              <a:rPr lang="ru-RU" sz="2400" dirty="0" smtClean="0">
                <a:solidFill>
                  <a:schemeClr val="accent2"/>
                </a:solidFill>
              </a:rPr>
              <a:t>кораблей.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Выдержал </a:t>
            </a:r>
            <a:r>
              <a:rPr lang="ru-RU" sz="2400" dirty="0">
                <a:solidFill>
                  <a:srgbClr val="0070C0"/>
                </a:solidFill>
              </a:rPr>
              <a:t>четыре бомбардировки на 4 </a:t>
            </a:r>
            <a:r>
              <a:rPr lang="ru-RU" sz="2400" dirty="0" smtClean="0">
                <a:solidFill>
                  <a:srgbClr val="0070C0"/>
                </a:solidFill>
              </a:rPr>
              <a:t>бастионе!!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2"/>
                </a:solidFill>
              </a:rPr>
              <a:t>Награды</a:t>
            </a:r>
            <a:r>
              <a:rPr lang="en-US" sz="2400" dirty="0" smtClean="0">
                <a:solidFill>
                  <a:schemeClr val="accent2"/>
                </a:solidFill>
              </a:rPr>
              <a:t>:</a:t>
            </a:r>
            <a:endParaRPr lang="ru-RU" sz="2400" dirty="0" smtClean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accent2"/>
                </a:solidFill>
              </a:rPr>
              <a:t>орден св. Георгия 3-й степени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accent2"/>
                </a:solidFill>
              </a:rPr>
              <a:t>орден </a:t>
            </a:r>
            <a:r>
              <a:rPr lang="ru-RU" sz="2400" dirty="0">
                <a:solidFill>
                  <a:schemeClr val="accent2"/>
                </a:solidFill>
              </a:rPr>
              <a:t>св. Владимира I-й степени </a:t>
            </a:r>
            <a:endParaRPr lang="en-US" sz="2400" dirty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accent2"/>
                </a:solidFill>
              </a:rPr>
              <a:t>золотая сабля </a:t>
            </a:r>
            <a:r>
              <a:rPr lang="ru-RU" sz="2400" dirty="0">
                <a:solidFill>
                  <a:schemeClr val="accent2"/>
                </a:solidFill>
              </a:rPr>
              <a:t>с надписью «За храбрость»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17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236" y="166255"/>
            <a:ext cx="10501746" cy="1052945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Александр Васильевич Мельников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6" y="886691"/>
            <a:ext cx="3665322" cy="57912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80958" y="886691"/>
            <a:ext cx="6490061" cy="5791200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«</a:t>
            </a:r>
            <a:r>
              <a:rPr lang="ru-RU" sz="3600" dirty="0" err="1" smtClean="0">
                <a:solidFill>
                  <a:srgbClr val="0070C0"/>
                </a:solidFill>
              </a:rPr>
              <a:t>Обер</a:t>
            </a:r>
            <a:r>
              <a:rPr lang="ru-RU" sz="3600" dirty="0" smtClean="0">
                <a:solidFill>
                  <a:srgbClr val="0070C0"/>
                </a:solidFill>
              </a:rPr>
              <a:t>-крот</a:t>
            </a:r>
            <a:r>
              <a:rPr lang="ru-RU" sz="3600" dirty="0">
                <a:solidFill>
                  <a:srgbClr val="0070C0"/>
                </a:solidFill>
              </a:rPr>
              <a:t>» </a:t>
            </a:r>
            <a:r>
              <a:rPr lang="ru-RU" sz="3600" dirty="0" smtClean="0">
                <a:solidFill>
                  <a:srgbClr val="0070C0"/>
                </a:solidFill>
              </a:rPr>
              <a:t>Севастополя.</a:t>
            </a:r>
            <a:endParaRPr lang="ru-RU" sz="3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</a:rPr>
              <a:t>Руководя </a:t>
            </a:r>
            <a:r>
              <a:rPr lang="ru-RU" sz="3200" dirty="0" err="1">
                <a:solidFill>
                  <a:srgbClr val="002060"/>
                </a:solidFill>
              </a:rPr>
              <a:t>подземно</a:t>
            </a:r>
            <a:r>
              <a:rPr lang="ru-RU" sz="3200" dirty="0">
                <a:solidFill>
                  <a:srgbClr val="002060"/>
                </a:solidFill>
              </a:rPr>
              <a:t>-минными работами на 4-м бастионе, он пять месяцев почти не выходил из подземелья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</a:rPr>
              <a:t>К</a:t>
            </a:r>
            <a:r>
              <a:rPr lang="ru-RU" sz="3200" dirty="0" smtClean="0">
                <a:solidFill>
                  <a:srgbClr val="002060"/>
                </a:solidFill>
              </a:rPr>
              <a:t>омандир </a:t>
            </a:r>
            <a:r>
              <a:rPr lang="ru-RU" sz="3200" dirty="0">
                <a:solidFill>
                  <a:srgbClr val="002060"/>
                </a:solidFill>
              </a:rPr>
              <a:t>2-й роты 4-го саперного батальона </a:t>
            </a:r>
            <a:r>
              <a:rPr lang="ru-RU" sz="3200" dirty="0" smtClean="0">
                <a:solidFill>
                  <a:srgbClr val="002060"/>
                </a:solidFill>
              </a:rPr>
              <a:t>и штабс-капитан.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85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364" y="263236"/>
            <a:ext cx="8927638" cy="845128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Степан Александрович </a:t>
            </a:r>
            <a:r>
              <a:rPr lang="ru-RU" sz="4400" b="1" dirty="0" err="1">
                <a:solidFill>
                  <a:srgbClr val="FF0000"/>
                </a:solidFill>
              </a:rPr>
              <a:t>Хрулев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1108364"/>
            <a:ext cx="3868433" cy="559723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62397" y="1108365"/>
            <a:ext cx="6176112" cy="541712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Генерал-лейтенант </a:t>
            </a:r>
            <a:r>
              <a:rPr lang="ru-RU" sz="2800" dirty="0">
                <a:solidFill>
                  <a:srgbClr val="0070C0"/>
                </a:solidFill>
              </a:rPr>
              <a:t>умел находить выход из самых отчаянных положений</a:t>
            </a:r>
            <a:r>
              <a:rPr lang="ru-RU" sz="2800" dirty="0" smtClean="0">
                <a:solidFill>
                  <a:srgbClr val="0070C0"/>
                </a:solidFill>
              </a:rPr>
              <a:t>, лично </a:t>
            </a:r>
            <a:r>
              <a:rPr lang="ru-RU" sz="2800" dirty="0">
                <a:solidFill>
                  <a:srgbClr val="0070C0"/>
                </a:solidFill>
              </a:rPr>
              <a:t>повел войска в штыки и отбил Камчатский люнет.</a:t>
            </a:r>
          </a:p>
          <a:p>
            <a:pPr marL="0" indent="0">
              <a:buNone/>
            </a:pPr>
            <a:r>
              <a:rPr lang="ru-RU" sz="2800" b="1" i="1" u="sng" dirty="0" smtClean="0">
                <a:solidFill>
                  <a:srgbClr val="7030A0"/>
                </a:solidFill>
              </a:rPr>
              <a:t>«В </a:t>
            </a:r>
            <a:r>
              <a:rPr lang="ru-RU" sz="2800" b="1" i="1" u="sng" dirty="0">
                <a:solidFill>
                  <a:srgbClr val="7030A0"/>
                </a:solidFill>
              </a:rPr>
              <a:t>распоряжении </a:t>
            </a:r>
            <a:r>
              <a:rPr lang="ru-RU" sz="2800" b="1" i="1" u="sng" dirty="0" err="1">
                <a:solidFill>
                  <a:srgbClr val="7030A0"/>
                </a:solidFill>
              </a:rPr>
              <a:t>Хрулева</a:t>
            </a:r>
            <a:r>
              <a:rPr lang="ru-RU" sz="2800" b="1" i="1" u="sng" dirty="0">
                <a:solidFill>
                  <a:srgbClr val="7030A0"/>
                </a:solidFill>
              </a:rPr>
              <a:t> была моральная сила — любовь к солдатам и любовь к нему солдат всех полков, с которыми он побывал в бою</a:t>
            </a:r>
            <a:r>
              <a:rPr lang="ru-RU" sz="2800" b="1" i="1" u="sng" dirty="0" smtClean="0">
                <a:solidFill>
                  <a:srgbClr val="7030A0"/>
                </a:solidFill>
              </a:rPr>
              <a:t>…»</a:t>
            </a:r>
            <a:endParaRPr lang="ru-RU" sz="2800" b="1" i="1" u="sng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Был </a:t>
            </a:r>
            <a:r>
              <a:rPr lang="ru-RU" sz="2800" dirty="0">
                <a:solidFill>
                  <a:srgbClr val="0070C0"/>
                </a:solidFill>
              </a:rPr>
              <a:t>награжден орденом св. Георгия 3-й степени.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35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236" y="166255"/>
            <a:ext cx="9010766" cy="789709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Александр Иванович Панфилов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" y="955964"/>
            <a:ext cx="3784606" cy="590203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97927" y="955964"/>
            <a:ext cx="6248400" cy="5708071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Контр адмирал, был </a:t>
            </a:r>
            <a:r>
              <a:rPr lang="ru-RU" sz="2400" dirty="0"/>
              <a:t>начальником 3-го отделения оборонительной </a:t>
            </a:r>
            <a:r>
              <a:rPr lang="ru-RU" sz="2400" dirty="0" smtClean="0"/>
              <a:t>линии, заменял </a:t>
            </a:r>
            <a:r>
              <a:rPr lang="ru-RU" sz="2400" dirty="0"/>
              <a:t>Нахимова в должностях помощника начальника гарнизона, военного губернатора и командира </a:t>
            </a:r>
            <a:r>
              <a:rPr lang="ru-RU" sz="2400" dirty="0" smtClean="0"/>
              <a:t>порта.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9 месяцев днем и ночью отражал атаки противника.</a:t>
            </a:r>
            <a:endParaRPr lang="ru-RU" sz="24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2400" dirty="0"/>
              <a:t>Он награжден за оборону орденом св. Георгия 3-й степени, св. Владимира 3-й степени с </a:t>
            </a:r>
            <a:r>
              <a:rPr lang="ru-RU" sz="2400" dirty="0" smtClean="0"/>
              <a:t>мечами.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70C0"/>
                </a:solidFill>
              </a:rPr>
              <a:t>Панфилов оставил Севастополь </a:t>
            </a:r>
            <a:r>
              <a:rPr lang="ru-RU" sz="2400" b="1" dirty="0" smtClean="0">
                <a:solidFill>
                  <a:srgbClr val="0070C0"/>
                </a:solidFill>
              </a:rPr>
              <a:t>последним </a:t>
            </a:r>
            <a:r>
              <a:rPr lang="ru-RU" sz="2400" dirty="0" smtClean="0"/>
              <a:t>и награжден орденом </a:t>
            </a:r>
            <a:r>
              <a:rPr lang="ru-RU" sz="2400" dirty="0"/>
              <a:t>св. Анны 1–5 степени и бриллиантовой табакеркой.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81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27" y="221674"/>
            <a:ext cx="9038475" cy="1066800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Григорий Иванович Бутаков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969818"/>
            <a:ext cx="3904452" cy="573578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94909" y="969818"/>
            <a:ext cx="5735782" cy="57357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В </a:t>
            </a:r>
            <a:r>
              <a:rPr lang="ru-RU" sz="3200" dirty="0">
                <a:solidFill>
                  <a:srgbClr val="7030A0"/>
                </a:solidFill>
              </a:rPr>
              <a:t>звании капитана 1 </a:t>
            </a:r>
            <a:r>
              <a:rPr lang="ru-RU" sz="3200" dirty="0" smtClean="0">
                <a:solidFill>
                  <a:srgbClr val="7030A0"/>
                </a:solidFill>
              </a:rPr>
              <a:t>ранга</a:t>
            </a:r>
            <a:r>
              <a:rPr lang="en-US" sz="3200" dirty="0" smtClean="0">
                <a:solidFill>
                  <a:srgbClr val="7030A0"/>
                </a:solidFill>
              </a:rPr>
              <a:t>:</a:t>
            </a:r>
            <a:endParaRPr lang="ru-RU" sz="3200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7030A0"/>
                </a:solidFill>
              </a:rPr>
              <a:t>руководил </a:t>
            </a:r>
            <a:r>
              <a:rPr lang="ru-RU" sz="3200" dirty="0">
                <a:solidFill>
                  <a:srgbClr val="7030A0"/>
                </a:solidFill>
              </a:rPr>
              <a:t>действиями фрегатов, </a:t>
            </a:r>
            <a:endParaRPr lang="ru-RU" sz="3200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7030A0"/>
                </a:solidFill>
              </a:rPr>
              <a:t>проявлял </a:t>
            </a:r>
            <a:r>
              <a:rPr lang="ru-RU" sz="3200" dirty="0">
                <a:solidFill>
                  <a:srgbClr val="7030A0"/>
                </a:solidFill>
              </a:rPr>
              <a:t>в боях необыкновенное хладнокровие и храбрость</a:t>
            </a:r>
            <a:r>
              <a:rPr lang="ru-RU" sz="3200" dirty="0" smtClean="0">
                <a:solidFill>
                  <a:srgbClr val="7030A0"/>
                </a:solidFill>
              </a:rPr>
              <a:t>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7030A0"/>
                </a:solidFill>
              </a:rPr>
              <a:t>осуществлял </a:t>
            </a:r>
            <a:r>
              <a:rPr lang="ru-RU" sz="3200" dirty="0">
                <a:solidFill>
                  <a:srgbClr val="7030A0"/>
                </a:solidFill>
              </a:rPr>
              <a:t>постоянную поддержку батарей, отрядов на </a:t>
            </a:r>
            <a:r>
              <a:rPr lang="ru-RU" sz="3200" dirty="0" smtClean="0">
                <a:solidFill>
                  <a:srgbClr val="7030A0"/>
                </a:solidFill>
              </a:rPr>
              <a:t>вылазках.</a:t>
            </a:r>
            <a:endParaRPr lang="ru-RU" sz="32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rgbClr val="7030A0"/>
                </a:solidFill>
              </a:rPr>
              <a:t>Бутаков ввёл в практику боя стрельбу кораблей по закрытым позициям на суше.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34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18" y="235528"/>
            <a:ext cx="9066184" cy="900546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Николай Иванович Пирогов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914400"/>
            <a:ext cx="4031674" cy="57912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33455" y="914400"/>
            <a:ext cx="5721927" cy="5638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З</a:t>
            </a:r>
            <a:r>
              <a:rPr lang="ru-RU" sz="2800" dirty="0" smtClean="0"/>
              <a:t>аслуженный </a:t>
            </a:r>
            <a:r>
              <a:rPr lang="ru-RU" sz="2800" dirty="0"/>
              <a:t>профессор Петербургской медико-хирургической </a:t>
            </a:r>
            <a:r>
              <a:rPr lang="ru-RU" sz="2800" dirty="0" smtClean="0"/>
              <a:t>академии.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00B050"/>
                </a:solidFill>
              </a:rPr>
              <a:t>Усталый</a:t>
            </a:r>
            <a:r>
              <a:rPr lang="ru-RU" sz="2800" b="1" i="1" dirty="0">
                <a:solidFill>
                  <a:srgbClr val="00B050"/>
                </a:solidFill>
              </a:rPr>
              <a:t>, нервный, часто больной, он дни и ночи стоял, не разгибая спины, у операционного стола.</a:t>
            </a:r>
          </a:p>
          <a:p>
            <a:pPr marL="0" indent="0">
              <a:buNone/>
            </a:pPr>
            <a:r>
              <a:rPr lang="ru-RU" sz="2800" dirty="0" smtClean="0"/>
              <a:t>В массовом </a:t>
            </a:r>
            <a:r>
              <a:rPr lang="ru-RU" sz="2800" dirty="0"/>
              <a:t>масштабе применил гипсовые повязки, наркоз, средства антисептики, снизив смертность среди </a:t>
            </a:r>
            <a:r>
              <a:rPr lang="ru-RU" sz="2800" dirty="0" smtClean="0"/>
              <a:t>раненых</a:t>
            </a:r>
            <a:r>
              <a:rPr lang="en-US" sz="2800" dirty="0"/>
              <a:t>.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6579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002982" cy="1371601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Дарья Лаврентьевна Михайлова </a:t>
            </a: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u="sng" dirty="0" smtClean="0">
                <a:solidFill>
                  <a:srgbClr val="FF0000"/>
                </a:solidFill>
              </a:rPr>
              <a:t>«Даша Севастопольская»</a:t>
            </a:r>
            <a:endParaRPr lang="ru-RU" sz="4000" b="1" u="sng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3" y="1745673"/>
            <a:ext cx="4030968" cy="494607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64182" y="1371601"/>
            <a:ext cx="5638800" cy="53201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600" dirty="0">
                <a:solidFill>
                  <a:srgbClr val="0070C0"/>
                </a:solidFill>
              </a:rPr>
              <a:t>Девица Дарья, </a:t>
            </a:r>
            <a:r>
              <a:rPr lang="ru-RU" sz="2600" b="1" dirty="0">
                <a:solidFill>
                  <a:srgbClr val="0070C0"/>
                </a:solidFill>
              </a:rPr>
              <a:t>родная сестра всего русского воинства, </a:t>
            </a:r>
            <a:r>
              <a:rPr lang="ru-RU" sz="2600" dirty="0">
                <a:solidFill>
                  <a:srgbClr val="0070C0"/>
                </a:solidFill>
              </a:rPr>
              <a:t>матросская дочь и круглая </a:t>
            </a:r>
            <a:r>
              <a:rPr lang="ru-RU" sz="2600" dirty="0" smtClean="0">
                <a:solidFill>
                  <a:srgbClr val="0070C0"/>
                </a:solidFill>
              </a:rPr>
              <a:t>сирота.</a:t>
            </a:r>
            <a:endParaRPr lang="ru-RU" sz="2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600" dirty="0">
                <a:solidFill>
                  <a:srgbClr val="0070C0"/>
                </a:solidFill>
              </a:rPr>
              <a:t>Она продала всё своё имущество, купила лошадь, перевязочный материал, оделась матросом и поехала вслед за войсками </a:t>
            </a:r>
            <a:r>
              <a:rPr lang="ru-RU" sz="2600" b="1" dirty="0">
                <a:solidFill>
                  <a:srgbClr val="0070C0"/>
                </a:solidFill>
              </a:rPr>
              <a:t>перевязывать раненых, ассистировала при операциях.</a:t>
            </a:r>
          </a:p>
          <a:p>
            <a:pPr marL="0" indent="0">
              <a:buNone/>
            </a:pPr>
            <a:r>
              <a:rPr lang="ru-RU" sz="2600" dirty="0">
                <a:solidFill>
                  <a:srgbClr val="0070C0"/>
                </a:solidFill>
              </a:rPr>
              <a:t>Сестра милосердия носила подаренную ей царём медаль и золотой крест с надписью </a:t>
            </a:r>
            <a:r>
              <a:rPr lang="ru-RU" sz="2600" b="1" dirty="0">
                <a:solidFill>
                  <a:srgbClr val="0070C0"/>
                </a:solidFill>
              </a:rPr>
              <a:t>«</a:t>
            </a:r>
            <a:r>
              <a:rPr lang="ru-RU" sz="2600" b="1" dirty="0" smtClean="0">
                <a:solidFill>
                  <a:srgbClr val="0070C0"/>
                </a:solidFill>
              </a:rPr>
              <a:t>Севастополь».</a:t>
            </a:r>
            <a:endParaRPr lang="ru-RU" sz="2600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28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8420" y="110836"/>
            <a:ext cx="8985582" cy="2590799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- Какое историческое событие, значимое для города Севастополя, </a:t>
            </a:r>
            <a:r>
              <a:rPr lang="ru-RU" sz="4400" b="1" dirty="0" smtClean="0">
                <a:solidFill>
                  <a:srgbClr val="FF0000"/>
                </a:solidFill>
              </a:rPr>
              <a:t>объединяет эти </a:t>
            </a:r>
            <a:r>
              <a:rPr lang="ru-RU" sz="4400" b="1" dirty="0">
                <a:solidFill>
                  <a:srgbClr val="FF0000"/>
                </a:solidFill>
              </a:rPr>
              <a:t>памятники?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772" y="2933671"/>
            <a:ext cx="4183062" cy="3217747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0" y="2933671"/>
            <a:ext cx="3548784" cy="3766185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402" y="1828800"/>
            <a:ext cx="3148012" cy="465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5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37" y="207818"/>
            <a:ext cx="10086108" cy="817418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Игнатий Владимирович Шевченко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8" y="1025236"/>
            <a:ext cx="4241278" cy="569421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75017" y="1025236"/>
            <a:ext cx="5721927" cy="55833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Матрос </a:t>
            </a:r>
            <a:r>
              <a:rPr lang="ru-RU" sz="2400" dirty="0">
                <a:solidFill>
                  <a:srgbClr val="002060"/>
                </a:solidFill>
              </a:rPr>
              <a:t>30-го флотского </a:t>
            </a:r>
            <a:r>
              <a:rPr lang="ru-RU" sz="2400" dirty="0" smtClean="0">
                <a:solidFill>
                  <a:srgbClr val="002060"/>
                </a:solidFill>
              </a:rPr>
              <a:t>экипажа.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Когда </a:t>
            </a:r>
            <a:r>
              <a:rPr lang="ru-RU" sz="2400" dirty="0">
                <a:solidFill>
                  <a:srgbClr val="002060"/>
                </a:solidFill>
              </a:rPr>
              <a:t>русские солдаты уже вытеснили французов из их траншей, 15 неприятелей прицелились в лейтенанта Бирюлева и его спутников.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Шевченко первым заметил, какой опасности подвергается его командир и кинулся к нему, заслонил его и молодецкою своею грудью принял пулю, которая неминуемо должна была поразить лейтенанта Бирюлева. </a:t>
            </a:r>
          </a:p>
          <a:p>
            <a:pPr marL="0" indent="0">
              <a:buNone/>
            </a:pPr>
            <a:r>
              <a:rPr lang="ru-RU" sz="2400" b="1" u="sng" dirty="0" smtClean="0">
                <a:solidFill>
                  <a:srgbClr val="0070C0"/>
                </a:solidFill>
              </a:rPr>
              <a:t>Шевченко упал на месте, как истинно храбрый воин, как герой.</a:t>
            </a:r>
          </a:p>
          <a:p>
            <a:pPr marL="0" indent="0">
              <a:buNone/>
            </a:pPr>
            <a:endParaRPr lang="ru-RU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81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491" y="110837"/>
            <a:ext cx="8844511" cy="900546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Пётр Маркович Кошка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1260764"/>
            <a:ext cx="4281054" cy="509847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99709" y="1011383"/>
            <a:ext cx="5486400" cy="55279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0070C0"/>
                </a:solidFill>
              </a:rPr>
              <a:t>Л</a:t>
            </a:r>
            <a:r>
              <a:rPr lang="ru-RU" sz="3200" dirty="0" smtClean="0">
                <a:solidFill>
                  <a:srgbClr val="0070C0"/>
                </a:solidFill>
              </a:rPr>
              <a:t>ихой </a:t>
            </a:r>
            <a:r>
              <a:rPr lang="ru-RU" sz="3200" dirty="0">
                <a:solidFill>
                  <a:srgbClr val="0070C0"/>
                </a:solidFill>
              </a:rPr>
              <a:t>разведчик и молодец редкой отваги в обороне Севастополя участвовал с первого и до последнего </a:t>
            </a:r>
            <a:r>
              <a:rPr lang="ru-RU" sz="3200" dirty="0" smtClean="0">
                <a:solidFill>
                  <a:srgbClr val="0070C0"/>
                </a:solidFill>
              </a:rPr>
              <a:t>дня.</a:t>
            </a:r>
            <a:endParaRPr lang="ru-RU" sz="3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rgbClr val="0070C0"/>
                </a:solidFill>
              </a:rPr>
              <a:t>За бесстрашие, ловкость и находчивость в вылазках </a:t>
            </a:r>
            <a:r>
              <a:rPr lang="ru-RU" sz="3200" dirty="0">
                <a:solidFill>
                  <a:srgbClr val="0070C0"/>
                </a:solidFill>
              </a:rPr>
              <a:t>и разведке Петр Кошка был награжден знаками отличия двух степеней военного ордена, двумя памятными медалями.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67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235527"/>
            <a:ext cx="8596668" cy="928255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Блиц-опрос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7334" y="1316183"/>
            <a:ext cx="8596668" cy="5181600"/>
          </a:xfrm>
        </p:spPr>
        <p:txBody>
          <a:bodyPr>
            <a:normAutofit lnSpcReduction="10000"/>
          </a:bodyPr>
          <a:lstStyle/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- Назовите имя героя, командовавшего 120-пушечным кораблём "Париж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", принимавшем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участие в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</a:rPr>
              <a:t>Синопском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 сражении.</a:t>
            </a:r>
          </a:p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- Кто получил прозвище «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</a:rPr>
              <a:t>обер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-крот»? Почему?</a:t>
            </a:r>
          </a:p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- Какому известному русскому писателю, участнику Первой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обороны Севастополя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, установлен памятник на Историческом бульваре?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56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52400"/>
            <a:ext cx="8596668" cy="70658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Сравните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58982"/>
            <a:ext cx="8596668" cy="5666509"/>
          </a:xfrm>
        </p:spPr>
        <p:txBody>
          <a:bodyPr>
            <a:normAutofit fontScale="55000" lnSpcReduction="20000"/>
          </a:bodyPr>
          <a:lstStyle/>
          <a:p>
            <a:r>
              <a:rPr lang="ru-RU" sz="4100" dirty="0"/>
              <a:t>Символично, что галерея героев начинается с бюстов Корнилова и Нахимова — руководителей, чьи ум, воля и энергии в самых критических обстоятельствах поставили организацию обороны на такой высокий уровень, что почти не укрепленный вначале Севастополь сумел остановить у своих стен прекрасно снаряжённые войска объединённых сил Европы.</a:t>
            </a:r>
          </a:p>
          <a:p>
            <a:endParaRPr lang="ru-RU" sz="4100" dirty="0"/>
          </a:p>
          <a:p>
            <a:r>
              <a:rPr lang="ru-RU" sz="4100" dirty="0"/>
              <a:t>А заканчивается эта галерея бюстами Даши Севастопольской, Игнатия Шевченко и Петра Кошки, которые своим мужеством, выносливостью, самоотверженностью, природной русской смекалкой обеспечивали выполнение приказов, принимали на себя всю тяжесть воинского груда. Без этой самоотверженности оборона Севастополя, вызывавшая удивление и восхищение всего мира, была бы невозможна.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4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3782291"/>
          </a:xfrm>
        </p:spPr>
        <p:txBody>
          <a:bodyPr>
            <a:noAutofit/>
          </a:bodyPr>
          <a:lstStyle/>
          <a:p>
            <a:pPr algn="ctr"/>
            <a:r>
              <a:rPr lang="ru-RU" sz="6600" dirty="0"/>
              <a:t>Первая оборона Севастополя 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>1854 </a:t>
            </a:r>
            <a:r>
              <a:rPr lang="ru-RU" sz="6600" dirty="0"/>
              <a:t>– 1855 </a:t>
            </a:r>
            <a:r>
              <a:rPr lang="ru-RU" sz="6600" dirty="0" err="1" smtClean="0"/>
              <a:t>г.г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18748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611091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rgbClr val="002060"/>
                </a:solidFill>
              </a:rPr>
              <a:t>- Когда началась Первая оборона Севастополя? </a:t>
            </a:r>
            <a:br>
              <a:rPr lang="ru-RU" sz="4400" dirty="0">
                <a:solidFill>
                  <a:srgbClr val="002060"/>
                </a:solidFill>
              </a:rPr>
            </a:br>
            <a:r>
              <a:rPr lang="ru-RU" sz="4400" dirty="0">
                <a:solidFill>
                  <a:srgbClr val="002060"/>
                </a:solidFill>
              </a:rPr>
              <a:t>- Сколько дней продолжалась Первая оборона Севастополя? </a:t>
            </a:r>
            <a:br>
              <a:rPr lang="ru-RU" sz="4400" dirty="0">
                <a:solidFill>
                  <a:srgbClr val="002060"/>
                </a:solidFill>
              </a:rPr>
            </a:br>
            <a:r>
              <a:rPr lang="ru-RU" sz="4400" dirty="0">
                <a:solidFill>
                  <a:srgbClr val="002060"/>
                </a:solidFill>
              </a:rPr>
              <a:t>- Какой памятник наглядно отображает события обороны Севастополя 1854 –</a:t>
            </a:r>
            <a:br>
              <a:rPr lang="ru-RU" sz="4400" dirty="0">
                <a:solidFill>
                  <a:srgbClr val="002060"/>
                </a:solidFill>
              </a:rPr>
            </a:br>
            <a:r>
              <a:rPr lang="ru-RU" sz="4400" dirty="0">
                <a:solidFill>
                  <a:srgbClr val="002060"/>
                </a:solidFill>
              </a:rPr>
              <a:t>1855 </a:t>
            </a:r>
            <a:r>
              <a:rPr lang="ru-RU" sz="4400" dirty="0" err="1">
                <a:solidFill>
                  <a:srgbClr val="002060"/>
                </a:solidFill>
              </a:rPr>
              <a:t>г.г</a:t>
            </a:r>
            <a:r>
              <a:rPr lang="ru-RU" sz="4400" dirty="0">
                <a:solidFill>
                  <a:srgbClr val="002060"/>
                </a:solidFill>
              </a:rPr>
              <a:t>. </a:t>
            </a:r>
            <a:br>
              <a:rPr lang="ru-RU" sz="4400" dirty="0">
                <a:solidFill>
                  <a:srgbClr val="002060"/>
                </a:solidFill>
              </a:rPr>
            </a:br>
            <a:endParaRPr lang="ru-RU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4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38546"/>
            <a:ext cx="9090121" cy="659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1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181" y="221673"/>
            <a:ext cx="9324109" cy="216130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Сегодня мы будем говорить о героях, которые с беззаветным мужеством и</a:t>
            </a:r>
            <a:b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непреклонной стойкостью защищали наш город во время Первой обороны.</a:t>
            </a:r>
            <a:b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" y="2382981"/>
            <a:ext cx="4890655" cy="430876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7126" y="2382981"/>
            <a:ext cx="4461163" cy="3893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Панорама «Оборона Севастополя 1854-1855 гг.» - лучший художественный памятник, посвященный героизму защитников Севастополя во время Крымской войны. С момента открытия в 1905 году ее посетило около 40 миллионов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373893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677334" y="2743200"/>
            <a:ext cx="8596668" cy="3962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i="1" dirty="0">
                <a:solidFill>
                  <a:srgbClr val="002060"/>
                </a:solidFill>
              </a:rPr>
              <a:t>Поднявшись на круглую смотровую площадку панорамы, вы словно окажетесь на вершине Малахова кургана, и вам откроется волнующая картина сражения за Севастополь, разыгравшегося 6 (18) июня 1855 года при отражении вражеского штурма укреплений Малахова кургана и 3-го бастиона. </a:t>
            </a:r>
            <a:endParaRPr lang="ru-RU" sz="2800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i="1" dirty="0" smtClean="0">
                <a:solidFill>
                  <a:srgbClr val="002060"/>
                </a:solidFill>
              </a:rPr>
              <a:t>Обратите внимание на ниши в самом здании…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81" y="0"/>
            <a:ext cx="541712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8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91" y="207819"/>
            <a:ext cx="9149311" cy="1620981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Бюсты героев первой обороны Севастополя, созданные крымскими скульпторами, помещены снаружи в нишах здания панорамы.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Работы выполнены скульпторами С.А</a:t>
            </a:r>
            <a:r>
              <a:rPr lang="ru-RU" sz="4000" dirty="0"/>
              <a:t>. Чижом, </a:t>
            </a:r>
            <a:endParaRPr lang="ru-RU" sz="4000" dirty="0" smtClean="0"/>
          </a:p>
          <a:p>
            <a:r>
              <a:rPr lang="ru-RU" sz="4000" dirty="0" smtClean="0"/>
              <a:t>В.В</a:t>
            </a:r>
            <a:r>
              <a:rPr lang="ru-RU" sz="4000" dirty="0"/>
              <a:t>. Петренко, </a:t>
            </a:r>
            <a:endParaRPr lang="ru-RU" sz="4000" dirty="0" smtClean="0"/>
          </a:p>
          <a:p>
            <a:r>
              <a:rPr lang="ru-RU" sz="4000" dirty="0" smtClean="0"/>
              <a:t>Н.П</a:t>
            </a:r>
            <a:r>
              <a:rPr lang="ru-RU" sz="4000" dirty="0"/>
              <a:t>. Петровой, </a:t>
            </a:r>
            <a:endParaRPr lang="ru-RU" sz="4000" dirty="0" smtClean="0"/>
          </a:p>
          <a:p>
            <a:r>
              <a:rPr lang="ru-RU" sz="4000" dirty="0" smtClean="0"/>
              <a:t>Л.С</a:t>
            </a:r>
            <a:r>
              <a:rPr lang="ru-RU" sz="4000" dirty="0"/>
              <a:t>. </a:t>
            </a:r>
            <a:r>
              <a:rPr lang="ru-RU" sz="4000" dirty="0" err="1" smtClean="0"/>
              <a:t>Смерчинским</a:t>
            </a:r>
            <a:r>
              <a:rPr lang="ru-RU" sz="4000" dirty="0" smtClean="0"/>
              <a:t>.</a:t>
            </a:r>
            <a:endParaRPr lang="ru-RU" sz="40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9895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8655" y="110836"/>
            <a:ext cx="9864435" cy="651164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Владимир Алексеевич Корнилов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762000"/>
            <a:ext cx="4156364" cy="5957455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10545" y="762000"/>
            <a:ext cx="6373091" cy="5832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/>
              <a:t>Вице-адмирал, начальник штаба Черноморского </a:t>
            </a:r>
            <a:r>
              <a:rPr lang="ru-RU" sz="2800" dirty="0" smtClean="0"/>
              <a:t>флота. В </a:t>
            </a:r>
            <a:r>
              <a:rPr lang="ru-RU" sz="2800" dirty="0"/>
              <a:t>самый трудный для Севастополя час он мобилизовал все возможные средства для отпора врагу и обратился к защитникам с призывом</a:t>
            </a:r>
            <a:r>
              <a:rPr lang="ru-RU" sz="2800" dirty="0" smtClean="0"/>
              <a:t>:</a:t>
            </a:r>
          </a:p>
          <a:p>
            <a:pPr marL="0" indent="0">
              <a:buNone/>
            </a:pPr>
            <a:r>
              <a:rPr lang="ru-RU" sz="3200" i="1" dirty="0" smtClean="0">
                <a:solidFill>
                  <a:srgbClr val="0070C0"/>
                </a:solidFill>
              </a:rPr>
              <a:t> </a:t>
            </a:r>
            <a:r>
              <a:rPr lang="ru-RU" sz="3200" i="1" dirty="0">
                <a:solidFill>
                  <a:srgbClr val="0070C0"/>
                </a:solidFill>
              </a:rPr>
              <a:t>«Товарищи, на нас лежит честь </a:t>
            </a:r>
            <a:r>
              <a:rPr lang="ru-RU" sz="3200" i="1" dirty="0" smtClean="0">
                <a:solidFill>
                  <a:srgbClr val="0070C0"/>
                </a:solidFill>
              </a:rPr>
              <a:t>защиты </a:t>
            </a:r>
            <a:r>
              <a:rPr lang="ru-RU" sz="3200" i="1" dirty="0">
                <a:solidFill>
                  <a:srgbClr val="0070C0"/>
                </a:solidFill>
              </a:rPr>
              <a:t>Севастополя, защиты родного нам </a:t>
            </a:r>
            <a:r>
              <a:rPr lang="ru-RU" sz="3200" i="1" dirty="0" smtClean="0">
                <a:solidFill>
                  <a:srgbClr val="0070C0"/>
                </a:solidFill>
              </a:rPr>
              <a:t>флота! Будем </a:t>
            </a:r>
            <a:r>
              <a:rPr lang="ru-RU" sz="3200" i="1" dirty="0">
                <a:solidFill>
                  <a:srgbClr val="0070C0"/>
                </a:solidFill>
              </a:rPr>
              <a:t>драться до последнего. Отступать нам некуда, сзади нас море…»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5248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257</TotalTime>
  <Words>1006</Words>
  <Application>Microsoft Office PowerPoint</Application>
  <PresentationFormat>Широкоэкранный</PresentationFormat>
  <Paragraphs>79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Berlin Sans FB Demi</vt:lpstr>
      <vt:lpstr>Trebuchet MS</vt:lpstr>
      <vt:lpstr>Wingdings</vt:lpstr>
      <vt:lpstr>Wingdings 3</vt:lpstr>
      <vt:lpstr>Аспект</vt:lpstr>
      <vt:lpstr>Тема урока:</vt:lpstr>
      <vt:lpstr>- Какое историческое событие, значимое для города Севастополя, объединяет эти памятники?  </vt:lpstr>
      <vt:lpstr>Первая оборона Севастополя  1854 – 1855 г.г</vt:lpstr>
      <vt:lpstr>- Когда началась Первая оборона Севастополя?  - Сколько дней продолжалась Первая оборона Севастополя?  - Какой памятник наглядно отображает события обороны Севастополя 1854 – 1855 г.г.  </vt:lpstr>
      <vt:lpstr>Презентация PowerPoint</vt:lpstr>
      <vt:lpstr>Сегодня мы будем говорить о героях, которые с беззаветным мужеством и непреклонной стойкостью защищали наш город во время Первой обороны. </vt:lpstr>
      <vt:lpstr>Презентация PowerPoint</vt:lpstr>
      <vt:lpstr>Бюсты героев первой обороны Севастополя, созданные крымскими скульпторами, помещены снаружи в нишах здания панорамы.</vt:lpstr>
      <vt:lpstr>Владимир Алексеевич Корнилов</vt:lpstr>
      <vt:lpstr>Павел Степанович Нахимов</vt:lpstr>
      <vt:lpstr>Владимир Иванович Истомин</vt:lpstr>
      <vt:lpstr>Лев Николаевич Толстой</vt:lpstr>
      <vt:lpstr>Федор Михайлович Новосильский</vt:lpstr>
      <vt:lpstr>Александр Васильевич Мельников</vt:lpstr>
      <vt:lpstr>Степан Александрович Хрулев </vt:lpstr>
      <vt:lpstr>Александр Иванович Панфилов </vt:lpstr>
      <vt:lpstr>Григорий Иванович Бутаков </vt:lpstr>
      <vt:lpstr>Николай Иванович Пирогов </vt:lpstr>
      <vt:lpstr>Дарья Лаврентьевна Михайлова  «Даша Севастопольская»</vt:lpstr>
      <vt:lpstr>Игнатий Владимирович Шевченко</vt:lpstr>
      <vt:lpstr>Пётр Маркович Кошка</vt:lpstr>
      <vt:lpstr>Блиц-опрос</vt:lpstr>
      <vt:lpstr>Сравните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</dc:title>
  <dc:creator>RePack by Diakov</dc:creator>
  <cp:lastModifiedBy>RePack by Diakov</cp:lastModifiedBy>
  <cp:revision>14</cp:revision>
  <dcterms:created xsi:type="dcterms:W3CDTF">2017-06-16T17:36:50Z</dcterms:created>
  <dcterms:modified xsi:type="dcterms:W3CDTF">2017-06-16T22:07:46Z</dcterms:modified>
</cp:coreProperties>
</file>